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789" autoAdjust="0"/>
  </p:normalViewPr>
  <p:slideViewPr>
    <p:cSldViewPr snapToGrid="0">
      <p:cViewPr varScale="1">
        <p:scale>
          <a:sx n="86" d="100"/>
          <a:sy n="86" d="100"/>
        </p:scale>
        <p:origin x="1494" y="90"/>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ACE707-4FD3-47BA-987D-446F94DFD2BB}" type="datetimeFigureOut">
              <a:rPr lang="en-GB" smtClean="0"/>
              <a:t>13/11/2018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A96694-2BC5-4CD7-B637-8A5A8A4DC6B3}" type="slidenum">
              <a:rPr lang="en-GB" smtClean="0"/>
              <a:t>‹#›</a:t>
            </a:fld>
            <a:endParaRPr lang="en-GB"/>
          </a:p>
        </p:txBody>
      </p:sp>
    </p:spTree>
    <p:extLst>
      <p:ext uri="{BB962C8B-B14F-4D97-AF65-F5344CB8AC3E}">
        <p14:creationId xmlns:p14="http://schemas.microsoft.com/office/powerpoint/2010/main" val="280349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is really a targeted forum session, where I hope to get some ideas on the subject of User Issues and Queries when people are using the TRICS Database.</a:t>
            </a:r>
          </a:p>
          <a:p>
            <a:endParaRPr lang="en-US" dirty="0"/>
          </a:p>
          <a:p>
            <a:r>
              <a:rPr lang="en-US" dirty="0"/>
              <a:t>I have stretched this presentation out to two slides, this is the first one.</a:t>
            </a:r>
          </a:p>
        </p:txBody>
      </p:sp>
      <p:sp>
        <p:nvSpPr>
          <p:cNvPr id="4" name="Slide Number Placeholder 3"/>
          <p:cNvSpPr>
            <a:spLocks noGrp="1"/>
          </p:cNvSpPr>
          <p:nvPr>
            <p:ph type="sldNum" sz="quarter" idx="10"/>
          </p:nvPr>
        </p:nvSpPr>
        <p:spPr/>
        <p:txBody>
          <a:bodyPr/>
          <a:lstStyle/>
          <a:p>
            <a:fld id="{96A96694-2BC5-4CD7-B637-8A5A8A4DC6B3}" type="slidenum">
              <a:rPr lang="en-GB" smtClean="0"/>
              <a:t>1</a:t>
            </a:fld>
            <a:endParaRPr lang="en-GB"/>
          </a:p>
        </p:txBody>
      </p:sp>
    </p:spTree>
    <p:extLst>
      <p:ext uri="{BB962C8B-B14F-4D97-AF65-F5344CB8AC3E}">
        <p14:creationId xmlns:p14="http://schemas.microsoft.com/office/powerpoint/2010/main" val="1412762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to my last slide</a:t>
            </a:r>
          </a:p>
          <a:p>
            <a:endParaRPr lang="en-GB" dirty="0"/>
          </a:p>
          <a:p>
            <a:r>
              <a:rPr lang="en-GB" dirty="0"/>
              <a:t>As you know we like to know what you think of our system and we listen to how you want it to progress and move forward, users have help develop the system over the past 29 years and we will continue to operate the same way in the future.</a:t>
            </a:r>
          </a:p>
          <a:p>
            <a:endParaRPr lang="en-GB" dirty="0"/>
          </a:p>
          <a:p>
            <a:r>
              <a:rPr lang="en-GB" dirty="0"/>
              <a:t>These are the results from one of the questions within the 2018 User Survey.</a:t>
            </a:r>
          </a:p>
          <a:p>
            <a:endParaRPr lang="en-GB" dirty="0"/>
          </a:p>
          <a:p>
            <a:r>
              <a:rPr lang="en-GB" dirty="0"/>
              <a:t>You can probably guess we would like to improve these figures and I hope we can now discuss the protentional reasons why the scores are the way they are.</a:t>
            </a:r>
          </a:p>
        </p:txBody>
      </p:sp>
      <p:sp>
        <p:nvSpPr>
          <p:cNvPr id="4" name="Slide Number Placeholder 3"/>
          <p:cNvSpPr>
            <a:spLocks noGrp="1"/>
          </p:cNvSpPr>
          <p:nvPr>
            <p:ph type="sldNum" sz="quarter" idx="5"/>
          </p:nvPr>
        </p:nvSpPr>
        <p:spPr/>
        <p:txBody>
          <a:bodyPr/>
          <a:lstStyle/>
          <a:p>
            <a:fld id="{96A96694-2BC5-4CD7-B637-8A5A8A4DC6B3}" type="slidenum">
              <a:rPr lang="en-GB" smtClean="0"/>
              <a:t>2</a:t>
            </a:fld>
            <a:endParaRPr lang="en-GB"/>
          </a:p>
        </p:txBody>
      </p:sp>
    </p:spTree>
    <p:extLst>
      <p:ext uri="{BB962C8B-B14F-4D97-AF65-F5344CB8AC3E}">
        <p14:creationId xmlns:p14="http://schemas.microsoft.com/office/powerpoint/2010/main" val="2095186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Firstly – Are the results due to confusion with the scoring method or wording of the question?  All the previous questions have a 10 as the best score, this question then askes for 10 being scored for the most problems.  Perhaps this is why we have two peaks in the results.  So should we reword the question to maintain continuity throughout the survey, so the score of 10 in this question means no problems.</a:t>
            </a:r>
          </a:p>
          <a:p>
            <a:endParaRPr lang="en-GB" dirty="0"/>
          </a:p>
          <a:p>
            <a:r>
              <a:rPr lang="en-GB" dirty="0"/>
              <a:t>Or do we also have some problems with the way TRICS works.  I have listed a few areas that might spark some discussion within </a:t>
            </a:r>
            <a:r>
              <a:rPr lang="en-GB"/>
              <a:t>the room.</a:t>
            </a:r>
            <a:endParaRPr lang="en-GB" dirty="0"/>
          </a:p>
        </p:txBody>
      </p:sp>
      <p:sp>
        <p:nvSpPr>
          <p:cNvPr id="4" name="Slide Number Placeholder 3"/>
          <p:cNvSpPr>
            <a:spLocks noGrp="1"/>
          </p:cNvSpPr>
          <p:nvPr>
            <p:ph type="sldNum" sz="quarter" idx="5"/>
          </p:nvPr>
        </p:nvSpPr>
        <p:spPr/>
        <p:txBody>
          <a:bodyPr/>
          <a:lstStyle/>
          <a:p>
            <a:fld id="{96A96694-2BC5-4CD7-B637-8A5A8A4DC6B3}" type="slidenum">
              <a:rPr lang="en-GB" smtClean="0"/>
              <a:t>3</a:t>
            </a:fld>
            <a:endParaRPr lang="en-GB"/>
          </a:p>
        </p:txBody>
      </p:sp>
    </p:spTree>
    <p:extLst>
      <p:ext uri="{BB962C8B-B14F-4D97-AF65-F5344CB8AC3E}">
        <p14:creationId xmlns:p14="http://schemas.microsoft.com/office/powerpoint/2010/main" val="1178037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386266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988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2078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2744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1997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07554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2598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370751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0472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0730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9663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8780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56385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3396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9463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1216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5060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8806746"/>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5342-5E8E-438E-A1BA-22359B157034}"/>
              </a:ext>
            </a:extLst>
          </p:cNvPr>
          <p:cNvSpPr>
            <a:spLocks noGrp="1"/>
          </p:cNvSpPr>
          <p:nvPr>
            <p:ph type="ctrTitle"/>
          </p:nvPr>
        </p:nvSpPr>
        <p:spPr>
          <a:xfrm>
            <a:off x="2899316" y="1122363"/>
            <a:ext cx="8288087" cy="2387600"/>
          </a:xfrm>
        </p:spPr>
        <p:txBody>
          <a:bodyPr/>
          <a:lstStyle/>
          <a:p>
            <a:r>
              <a:rPr lang="en-GB" dirty="0"/>
              <a:t>User Issues and Queries when Operating TRICS</a:t>
            </a:r>
          </a:p>
        </p:txBody>
      </p:sp>
      <p:sp>
        <p:nvSpPr>
          <p:cNvPr id="3" name="Subtitle 2">
            <a:extLst>
              <a:ext uri="{FF2B5EF4-FFF2-40B4-BE49-F238E27FC236}">
                <a16:creationId xmlns:a16="http://schemas.microsoft.com/office/drawing/2014/main" id="{E8C940F6-EE26-44CB-A6C5-B64923F679A7}"/>
              </a:ext>
            </a:extLst>
          </p:cNvPr>
          <p:cNvSpPr>
            <a:spLocks noGrp="1"/>
          </p:cNvSpPr>
          <p:nvPr>
            <p:ph type="subTitle" idx="1"/>
          </p:nvPr>
        </p:nvSpPr>
        <p:spPr>
          <a:xfrm>
            <a:off x="1941738" y="4619075"/>
            <a:ext cx="8791575" cy="1655762"/>
          </a:xfrm>
        </p:spPr>
        <p:txBody>
          <a:bodyPr/>
          <a:lstStyle/>
          <a:p>
            <a:r>
              <a:rPr lang="en-GB" sz="2800" dirty="0"/>
              <a:t>Nick Rabbets</a:t>
            </a:r>
          </a:p>
          <a:p>
            <a:r>
              <a:rPr lang="en-GB" dirty="0"/>
              <a:t>Managing Director - TRICS Consortium Limited</a:t>
            </a:r>
          </a:p>
        </p:txBody>
      </p:sp>
    </p:spTree>
    <p:extLst>
      <p:ext uri="{BB962C8B-B14F-4D97-AF65-F5344CB8AC3E}">
        <p14:creationId xmlns:p14="http://schemas.microsoft.com/office/powerpoint/2010/main" val="4058297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623CB85D-AF71-4632-9D20-20DE583B5399}"/>
              </a:ext>
            </a:extLst>
          </p:cNvPr>
          <p:cNvGrpSpPr/>
          <p:nvPr/>
        </p:nvGrpSpPr>
        <p:grpSpPr>
          <a:xfrm>
            <a:off x="896860" y="317579"/>
            <a:ext cx="8269442" cy="6009185"/>
            <a:chOff x="896860" y="317579"/>
            <a:chExt cx="8269442" cy="6009185"/>
          </a:xfrm>
        </p:grpSpPr>
        <p:pic>
          <p:nvPicPr>
            <p:cNvPr id="1026" name="Picture 3" descr="image003">
              <a:extLst>
                <a:ext uri="{FF2B5EF4-FFF2-40B4-BE49-F238E27FC236}">
                  <a16:creationId xmlns:a16="http://schemas.microsoft.com/office/drawing/2014/main" id="{F0F6E805-EE4D-4961-8861-25D48308C5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0652"/>
            <a:stretch/>
          </p:blipFill>
          <p:spPr bwMode="auto">
            <a:xfrm>
              <a:off x="896860" y="1148576"/>
              <a:ext cx="8269442" cy="517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A1BBBF93-2C1D-4B20-A77B-BF87FA995DB6}"/>
                </a:ext>
              </a:extLst>
            </p:cNvPr>
            <p:cNvSpPr txBox="1"/>
            <p:nvPr/>
          </p:nvSpPr>
          <p:spPr>
            <a:xfrm>
              <a:off x="896860" y="317579"/>
              <a:ext cx="8269442" cy="830997"/>
            </a:xfrm>
            <a:prstGeom prst="rect">
              <a:avLst/>
            </a:prstGeom>
            <a:solidFill>
              <a:schemeClr val="tx1"/>
            </a:solidFill>
          </p:spPr>
          <p:txBody>
            <a:bodyPr wrap="square" rtlCol="0">
              <a:spAutoFit/>
            </a:bodyPr>
            <a:lstStyle/>
            <a:p>
              <a:r>
                <a:rPr lang="en-GB" sz="2400" dirty="0">
                  <a:solidFill>
                    <a:schemeClr val="bg1"/>
                  </a:solidFill>
                </a:rPr>
                <a:t>How “Problem free” do you find your interactions with TRICS (1=no problems, 10=many problems/issues)?</a:t>
              </a:r>
            </a:p>
          </p:txBody>
        </p:sp>
      </p:grpSp>
    </p:spTree>
    <p:extLst>
      <p:ext uri="{BB962C8B-B14F-4D97-AF65-F5344CB8AC3E}">
        <p14:creationId xmlns:p14="http://schemas.microsoft.com/office/powerpoint/2010/main" val="277945415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75B4F2-6512-49BE-B7B6-D24F41CE5632}"/>
              </a:ext>
            </a:extLst>
          </p:cNvPr>
          <p:cNvSpPr txBox="1"/>
          <p:nvPr/>
        </p:nvSpPr>
        <p:spPr>
          <a:xfrm flipH="1">
            <a:off x="4470593" y="505961"/>
            <a:ext cx="6701815" cy="830997"/>
          </a:xfrm>
          <a:prstGeom prst="rect">
            <a:avLst/>
          </a:prstGeom>
          <a:noFill/>
        </p:spPr>
        <p:txBody>
          <a:bodyPr wrap="square" rtlCol="0">
            <a:spAutoFit/>
          </a:bodyPr>
          <a:lstStyle/>
          <a:p>
            <a:pPr marL="342900" indent="-342900">
              <a:buFont typeface="+mj-lt"/>
              <a:buAutoNum type="arabicPeriod"/>
            </a:pPr>
            <a:r>
              <a:rPr lang="en-GB" sz="2400" dirty="0"/>
              <a:t>Are these results due to confusion with the scoring method or wording of the question? </a:t>
            </a:r>
          </a:p>
        </p:txBody>
      </p:sp>
      <p:sp>
        <p:nvSpPr>
          <p:cNvPr id="4" name="TextBox 3">
            <a:extLst>
              <a:ext uri="{FF2B5EF4-FFF2-40B4-BE49-F238E27FC236}">
                <a16:creationId xmlns:a16="http://schemas.microsoft.com/office/drawing/2014/main" id="{4366DBBF-493A-45E7-8B5B-AF9DA242BF65}"/>
              </a:ext>
            </a:extLst>
          </p:cNvPr>
          <p:cNvSpPr txBox="1"/>
          <p:nvPr/>
        </p:nvSpPr>
        <p:spPr>
          <a:xfrm flipH="1">
            <a:off x="4398633" y="1670593"/>
            <a:ext cx="6845734" cy="830997"/>
          </a:xfrm>
          <a:prstGeom prst="rect">
            <a:avLst/>
          </a:prstGeom>
          <a:noFill/>
        </p:spPr>
        <p:txBody>
          <a:bodyPr wrap="square" rtlCol="0">
            <a:spAutoFit/>
          </a:bodyPr>
          <a:lstStyle/>
          <a:p>
            <a:pPr marL="342900" indent="-342900">
              <a:buFont typeface="+mj-lt"/>
              <a:buAutoNum type="arabicPeriod" startAt="2"/>
            </a:pPr>
            <a:r>
              <a:rPr lang="en-GB" sz="2400" dirty="0"/>
              <a:t>Are there improvements needed to any areas of the system?</a:t>
            </a:r>
          </a:p>
        </p:txBody>
      </p:sp>
      <p:grpSp>
        <p:nvGrpSpPr>
          <p:cNvPr id="5" name="Group 4">
            <a:extLst>
              <a:ext uri="{FF2B5EF4-FFF2-40B4-BE49-F238E27FC236}">
                <a16:creationId xmlns:a16="http://schemas.microsoft.com/office/drawing/2014/main" id="{29AF96AE-FAD2-4495-8DC6-D2D814C08CAF}"/>
              </a:ext>
            </a:extLst>
          </p:cNvPr>
          <p:cNvGrpSpPr/>
          <p:nvPr/>
        </p:nvGrpSpPr>
        <p:grpSpPr>
          <a:xfrm>
            <a:off x="595846" y="562907"/>
            <a:ext cx="3552477" cy="2749006"/>
            <a:chOff x="896860" y="317579"/>
            <a:chExt cx="8269442" cy="6009185"/>
          </a:xfrm>
        </p:grpSpPr>
        <p:pic>
          <p:nvPicPr>
            <p:cNvPr id="6" name="Picture 3" descr="image003">
              <a:extLst>
                <a:ext uri="{FF2B5EF4-FFF2-40B4-BE49-F238E27FC236}">
                  <a16:creationId xmlns:a16="http://schemas.microsoft.com/office/drawing/2014/main" id="{AAFC069F-65EA-403B-9C3D-1DF765AC952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0652"/>
            <a:stretch/>
          </p:blipFill>
          <p:spPr bwMode="auto">
            <a:xfrm>
              <a:off x="896860" y="1148576"/>
              <a:ext cx="8269442" cy="517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C7D25B9A-E532-4ECC-960E-473AC94D898A}"/>
                </a:ext>
              </a:extLst>
            </p:cNvPr>
            <p:cNvSpPr txBox="1"/>
            <p:nvPr/>
          </p:nvSpPr>
          <p:spPr>
            <a:xfrm>
              <a:off x="896860" y="317579"/>
              <a:ext cx="8269442" cy="941897"/>
            </a:xfrm>
            <a:prstGeom prst="rect">
              <a:avLst/>
            </a:prstGeom>
            <a:solidFill>
              <a:schemeClr val="tx1"/>
            </a:solidFill>
          </p:spPr>
          <p:txBody>
            <a:bodyPr wrap="square" rtlCol="0">
              <a:spAutoFit/>
            </a:bodyPr>
            <a:lstStyle/>
            <a:p>
              <a:r>
                <a:rPr lang="en-GB" sz="1050" dirty="0">
                  <a:solidFill>
                    <a:schemeClr val="bg1"/>
                  </a:solidFill>
                </a:rPr>
                <a:t>How “Problem free” do you find your interactions with TRICS (1=no problems, 10=many problems/issues)?</a:t>
              </a:r>
            </a:p>
          </p:txBody>
        </p:sp>
      </p:grpSp>
      <p:sp>
        <p:nvSpPr>
          <p:cNvPr id="3" name="TextBox 2">
            <a:extLst>
              <a:ext uri="{FF2B5EF4-FFF2-40B4-BE49-F238E27FC236}">
                <a16:creationId xmlns:a16="http://schemas.microsoft.com/office/drawing/2014/main" id="{9F3312E0-F5DB-4FCE-9AA4-140A49938104}"/>
              </a:ext>
            </a:extLst>
          </p:cNvPr>
          <p:cNvSpPr txBox="1"/>
          <p:nvPr/>
        </p:nvSpPr>
        <p:spPr>
          <a:xfrm>
            <a:off x="5044557" y="2501590"/>
            <a:ext cx="6340837" cy="3139321"/>
          </a:xfrm>
          <a:prstGeom prst="rect">
            <a:avLst/>
          </a:prstGeom>
          <a:noFill/>
        </p:spPr>
        <p:txBody>
          <a:bodyPr wrap="square" rtlCol="0">
            <a:spAutoFit/>
          </a:bodyPr>
          <a:lstStyle/>
          <a:p>
            <a:pPr marL="342900" indent="-342900">
              <a:buFont typeface="Arial" panose="020B0604020202020204" pitchFamily="34" charset="0"/>
              <a:buChar char="•"/>
            </a:pPr>
            <a:r>
              <a:rPr lang="en-GB" sz="2000" dirty="0"/>
              <a:t>User login Issues</a:t>
            </a:r>
          </a:p>
          <a:p>
            <a:pPr marL="342900" indent="-342900">
              <a:buFont typeface="Arial" panose="020B0604020202020204" pitchFamily="34" charset="0"/>
              <a:buChar char="•"/>
            </a:pPr>
            <a:r>
              <a:rPr lang="en-GB" sz="2000" dirty="0"/>
              <a:t>Problem in Understanding the System</a:t>
            </a:r>
          </a:p>
          <a:p>
            <a:pPr marL="342900" indent="-342900">
              <a:buFont typeface="Arial" panose="020B0604020202020204" pitchFamily="34" charset="0"/>
              <a:buChar char="•"/>
            </a:pPr>
            <a:r>
              <a:rPr lang="en-GB" sz="2000" dirty="0"/>
              <a:t>Continuity of Use – Error Messages being Displayed etc</a:t>
            </a:r>
          </a:p>
          <a:p>
            <a:pPr marL="342900" indent="-342900">
              <a:buFont typeface="Arial" panose="020B0604020202020204" pitchFamily="34" charset="0"/>
              <a:buChar char="•"/>
            </a:pPr>
            <a:r>
              <a:rPr lang="en-GB" sz="2000" dirty="0"/>
              <a:t>Trip Rate Filtering Process</a:t>
            </a:r>
          </a:p>
          <a:p>
            <a:pPr marL="342900" indent="-342900">
              <a:buFont typeface="Arial" panose="020B0604020202020204" pitchFamily="34" charset="0"/>
              <a:buChar char="•"/>
            </a:pPr>
            <a:r>
              <a:rPr lang="en-GB" sz="2000" dirty="0"/>
              <a:t>Lack of Data for certain Lan Use Sub-Categories</a:t>
            </a:r>
          </a:p>
          <a:p>
            <a:pPr marL="342900" indent="-342900">
              <a:buFont typeface="Arial" panose="020B0604020202020204" pitchFamily="34" charset="0"/>
              <a:buChar char="•"/>
            </a:pPr>
            <a:r>
              <a:rPr lang="en-GB" sz="2000" dirty="0"/>
              <a:t>Problems with Understanding the Trip Rate Results</a:t>
            </a:r>
          </a:p>
          <a:p>
            <a:pPr marL="342900" indent="-342900">
              <a:buFont typeface="Arial" panose="020B0604020202020204" pitchFamily="34" charset="0"/>
              <a:buChar char="•"/>
            </a:pPr>
            <a:r>
              <a:rPr lang="en-GB" sz="2000" dirty="0"/>
              <a:t>TRICS not doing what you want it to do</a:t>
            </a:r>
          </a:p>
          <a:p>
            <a:pPr marL="342900" indent="-342900">
              <a:buFont typeface="Arial" panose="020B0604020202020204" pitchFamily="34" charset="0"/>
              <a:buChar char="•"/>
            </a:pPr>
            <a:r>
              <a:rPr lang="en-GB" sz="2000" dirty="0"/>
              <a:t>Wider Issues in Presenting the Data to Third Parties</a:t>
            </a:r>
          </a:p>
          <a:p>
            <a:pPr marL="342900" indent="-342900">
              <a:buFont typeface="Arial" panose="020B0604020202020204" pitchFamily="34" charset="0"/>
              <a:buChar char="•"/>
            </a:pPr>
            <a:r>
              <a:rPr lang="en-GB" sz="2000" dirty="0"/>
              <a:t>Any Other Specific Issues</a:t>
            </a:r>
          </a:p>
          <a:p>
            <a:endParaRPr lang="en-GB" dirty="0"/>
          </a:p>
        </p:txBody>
      </p:sp>
    </p:spTree>
    <p:extLst>
      <p:ext uri="{BB962C8B-B14F-4D97-AF65-F5344CB8AC3E}">
        <p14:creationId xmlns:p14="http://schemas.microsoft.com/office/powerpoint/2010/main" val="169516510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269</TotalTime>
  <Words>410</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Celestial</vt:lpstr>
      <vt:lpstr>User Issues and Queries when Operating TRICS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TRICS Surveys in 2018 and the Launch of TRICS in Australasia</dc:title>
  <dc:creator>Nick Rabbets</dc:creator>
  <cp:lastModifiedBy>Nick Rabbets</cp:lastModifiedBy>
  <cp:revision>35</cp:revision>
  <dcterms:created xsi:type="dcterms:W3CDTF">2018-05-03T08:29:45Z</dcterms:created>
  <dcterms:modified xsi:type="dcterms:W3CDTF">2018-11-13T11:44:43Z</dcterms:modified>
</cp:coreProperties>
</file>